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8CAB86-1129-184F-B330-1CF44194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4D1807-F8D8-7449-A2AF-21E9B7F9D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800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0332F-7579-A142-B68B-DFC4D6518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767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127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83B0806-1C70-5043-9BE1-E221F1ECD4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8BF92-A1DE-FC43-824F-0750905E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6856" y="1825625"/>
            <a:ext cx="4348532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70121-F425-3447-ABCA-072C9636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F3859-289A-214B-959A-59FFCD33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79F9E-9EF2-9F4E-9624-CF2957EB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EEB006-F0BF-DF45-917F-778CF2C1A0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06856" y="2640013"/>
            <a:ext cx="4346943" cy="35369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BFD1B88-08C3-744E-A7F9-F7D44DD6F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9126" y="1825625"/>
            <a:ext cx="4348532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1DBC57-C5C9-BC49-B3B5-8D7764ECBF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369126" y="2640013"/>
            <a:ext cx="4346943" cy="35369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4E8660B-9298-E248-87BA-48586653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6" y="797442"/>
            <a:ext cx="8984673" cy="8932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4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9805AC-82AD-404A-B3FC-0B836A2F7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E4696-BA1E-8C4A-B286-B1FF168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4" y="681036"/>
            <a:ext cx="10687755" cy="10096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54F6-9672-814B-939D-1644FFD1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044" y="6377783"/>
            <a:ext cx="1995056" cy="365125"/>
          </a:xfrm>
        </p:spPr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922CB-1017-BF43-971C-EDA1073E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27" y="637778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4858B-1DC4-2147-9A3A-6A7A84AE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5A0E7-32FE-CF45-A542-7C98D010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45" y="1825627"/>
            <a:ext cx="10687756" cy="43513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20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2A2E19-7633-F14C-8504-EB5B43A0B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58962-179B-6542-912A-D199F7A6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4" y="1709738"/>
            <a:ext cx="10681405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2326E-DB3E-1D45-BEE0-2E1470A1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044" y="4589463"/>
            <a:ext cx="106814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3633-D292-774E-AF77-DCFE3B7B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044" y="6383254"/>
            <a:ext cx="1995056" cy="365125"/>
          </a:xfrm>
        </p:spPr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0271E-D3D1-C940-8E8B-08AE5A52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27" y="6383255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3FB2-24BC-E04B-9C2E-9215EA79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32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92536D-3C72-AA45-B6C9-14848D579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7138-E185-5F45-83BB-BF10692A6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044" y="1825625"/>
            <a:ext cx="5274736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485FC-7DAD-FC48-B5BD-DDB2CC24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4" y="681036"/>
            <a:ext cx="10687755" cy="10096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0131-FD72-314B-A435-F7B1A18D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044" y="6377782"/>
            <a:ext cx="1995056" cy="365125"/>
          </a:xfrm>
        </p:spPr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0CBEB-9133-A143-9F7C-D487A962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27" y="637778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589F4-BA5A-6444-8882-E37D9969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867EF0-BE36-D64E-BB00-35A7C5336B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9063" y="1825625"/>
            <a:ext cx="5274736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1189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7CEA33-EEDD-9747-AF01-52FAA18F7D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70121-F425-3447-ABCA-072C9636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043" y="6377253"/>
            <a:ext cx="1995056" cy="365125"/>
          </a:xfrm>
        </p:spPr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F3859-289A-214B-959A-59FFCD33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026" y="63772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79F9E-9EF2-9F4E-9624-CF2957EB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6DB105-FCB6-D340-B434-AFC3CA7D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44" y="681036"/>
            <a:ext cx="10687755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BFD1B88-08C3-744E-A7F9-F7D44DD6F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6043" y="1824567"/>
            <a:ext cx="5274735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AD269C-BA53-114A-98B5-479CD3C0E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044" y="2640013"/>
            <a:ext cx="5274736" cy="35369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16CD7A-9881-8D43-9E01-B086422645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79064" y="1824567"/>
            <a:ext cx="5274735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2B8DAD-5100-8540-93CB-DE56F548EF8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079065" y="2640013"/>
            <a:ext cx="5274736" cy="35369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26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A100278-9D2C-2642-B244-B8D12374F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330" y="-8624"/>
            <a:ext cx="12207330" cy="6866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E4696-BA1E-8C4A-B286-B1FF168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6" y="681036"/>
            <a:ext cx="10639646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AC26-728E-E341-87F9-F0FFE769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177" y="1825625"/>
            <a:ext cx="10639645" cy="35023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A832D60-F93C-254C-8490-AC31B75D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176" y="5462940"/>
            <a:ext cx="1995056" cy="365125"/>
          </a:xfrm>
        </p:spPr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D401C78-F7BE-4248-BD96-72E3667A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546293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5D7452-52C1-B242-B10C-3827C3C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5462938"/>
            <a:ext cx="2743200" cy="365125"/>
          </a:xfrm>
        </p:spPr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5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A100278-9D2C-2642-B244-B8D12374F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330" y="-8624"/>
            <a:ext cx="12207330" cy="6866623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A832D60-F93C-254C-8490-AC31B75D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176" y="5462940"/>
            <a:ext cx="1995056" cy="365125"/>
          </a:xfrm>
        </p:spPr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D401C78-F7BE-4248-BD96-72E3667A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546293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5D7452-52C1-B242-B10C-3827C3C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5462938"/>
            <a:ext cx="2743200" cy="365125"/>
          </a:xfrm>
        </p:spPr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3C34E7-074F-DF4D-8D17-4D0DF6E6396D}"/>
              </a:ext>
            </a:extLst>
          </p:cNvPr>
          <p:cNvSpPr txBox="1">
            <a:spLocks/>
          </p:cNvSpPr>
          <p:nvPr userDrawn="1"/>
        </p:nvSpPr>
        <p:spPr>
          <a:xfrm>
            <a:off x="776176" y="1448151"/>
            <a:ext cx="8978324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3F99976-12BE-094B-95EE-565DAE0B67D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6176" y="4327876"/>
            <a:ext cx="89783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2C74DB-01E2-6547-8EAB-72C6FB50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6" y="1421163"/>
            <a:ext cx="8978324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2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A100278-9D2C-2642-B244-B8D12374F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330" y="-8624"/>
            <a:ext cx="12207330" cy="6866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E4696-BA1E-8C4A-B286-B1FF168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6" y="681036"/>
            <a:ext cx="10639646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A832D60-F93C-254C-8490-AC31B75D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176" y="5462940"/>
            <a:ext cx="1995056" cy="365125"/>
          </a:xfrm>
        </p:spPr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D401C78-F7BE-4248-BD96-72E3667A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546293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5D7452-52C1-B242-B10C-3827C3C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5462938"/>
            <a:ext cx="2743200" cy="365125"/>
          </a:xfrm>
        </p:spPr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E07BB8-6FB3-6B49-B311-C35752AEEB0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6176" y="1820853"/>
            <a:ext cx="5167424" cy="347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41D5FE-2AE3-E54A-98FE-FEBE932653B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48398" y="1820852"/>
            <a:ext cx="5167424" cy="34741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02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A100278-9D2C-2642-B244-B8D12374F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330" y="-8624"/>
            <a:ext cx="12207330" cy="6866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E4696-BA1E-8C4A-B286-B1FF168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6" y="681036"/>
            <a:ext cx="10639646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A832D60-F93C-254C-8490-AC31B75DF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176" y="5462940"/>
            <a:ext cx="1995056" cy="365125"/>
          </a:xfrm>
        </p:spPr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D401C78-F7BE-4248-BD96-72E3667A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5462939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5D7452-52C1-B242-B10C-3827C3C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5462938"/>
            <a:ext cx="2743200" cy="365125"/>
          </a:xfrm>
        </p:spPr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E07BB8-6FB3-6B49-B311-C35752AEEB0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6176" y="2509339"/>
            <a:ext cx="5167424" cy="2785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D6586F-30C2-E74C-B316-A00C3A440C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176" y="1820852"/>
            <a:ext cx="5167423" cy="5205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994630-1A7C-0E48-9EB9-646689FAE4A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8402" y="2509339"/>
            <a:ext cx="5167424" cy="27856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8CDBBEF-A227-1349-8830-67A6FDDCB0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8402" y="1820852"/>
            <a:ext cx="5167423" cy="5205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95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B741B65-8A07-EC47-B851-EC9AFE860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0"/>
            <a:ext cx="12176668" cy="6849376"/>
          </a:xfrm>
          <a:prstGeom prst="rect">
            <a:avLst/>
          </a:prstGeo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C5D7452-52C1-B242-B10C-3827C3C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5462938"/>
            <a:ext cx="2743200" cy="365125"/>
          </a:xfrm>
        </p:spPr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5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8CAB86-1129-184F-B330-1CF44194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750332F-7579-A142-B68B-DFC4D65188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754373"/>
            <a:ext cx="9144000" cy="391906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3435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4696-BA1E-8C4A-B286-B1FF168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299" y="681036"/>
            <a:ext cx="8826500" cy="100965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54F6-9672-814B-939D-1644FFD1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922CB-1017-BF43-971C-EDA1073E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4858B-1DC4-2147-9A3A-6A7A84AE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A5A0E7-32FE-CF45-A542-7C98D0100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299" y="1825627"/>
            <a:ext cx="8826501" cy="43513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21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8962-179B-6542-912A-D199F7A6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6" y="1709738"/>
            <a:ext cx="8978324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2326E-DB3E-1D45-BEE0-2E1470A1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9126" y="4589463"/>
            <a:ext cx="89783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3633-D292-774E-AF77-DCFE3B7B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0271E-D3D1-C940-8E8B-08AE5A52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3FB2-24BC-E04B-9C2E-9215EA79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6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85FC-7DAD-FC48-B5BD-DDB2CC24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7138-E185-5F45-83BB-BF10692A6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9125" y="1825625"/>
            <a:ext cx="4346943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0131-FD72-314B-A435-F7B1A18D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0CBEB-9133-A143-9F7C-D487A962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589F4-BA5A-6444-8882-E37D9969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739BEF-D14E-F44B-8FC8-BF861D50D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006856" y="1825625"/>
            <a:ext cx="4346943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72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8BF92-A1DE-FC43-824F-0750905E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6856" y="1825625"/>
            <a:ext cx="4348532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70121-F425-3447-ABCA-072C9636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F3859-289A-214B-959A-59FFCD33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279F9E-9EF2-9F4E-9624-CF2957EB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6DB105-FCB6-D340-B434-AFC3CA7D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6" y="681036"/>
            <a:ext cx="8984673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EEB006-F0BF-DF45-917F-778CF2C1A0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006856" y="2640013"/>
            <a:ext cx="4346943" cy="35369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BFD1B88-08C3-744E-A7F9-F7D44DD6F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69126" y="1825625"/>
            <a:ext cx="4348532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D1DBC57-C5C9-BC49-B3B5-8D7764ECBF9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369126" y="2640013"/>
            <a:ext cx="4346943" cy="35369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739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5343957-82E2-4B4A-912C-32269923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E4696-BA1E-8C4A-B286-B1FF168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6" y="852775"/>
            <a:ext cx="8984673" cy="100965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EAC26-728E-E341-87F9-F0FFE7698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126" y="1963881"/>
            <a:ext cx="8984674" cy="42130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54F6-9672-814B-939D-1644FFD1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922CB-1017-BF43-971C-EDA1073E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4858B-1DC4-2147-9A3A-6A7A84AE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8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AAC55B2-88CD-E940-A4D0-54234D918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58962-179B-6542-912A-D199F7A6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6" y="1709738"/>
            <a:ext cx="8978324" cy="2852737"/>
          </a:xfrm>
        </p:spPr>
        <p:txBody>
          <a:bodyPr anchor="b"/>
          <a:lstStyle>
            <a:lvl1pPr>
              <a:defRPr sz="6000"/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2326E-DB3E-1D45-BEE0-2E1470A1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9126" y="4589463"/>
            <a:ext cx="897832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3633-D292-774E-AF77-DCFE3B7B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0271E-D3D1-C940-8E8B-08AE5A52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3FB2-24BC-E04B-9C2E-9215EA79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E19A962-FDC7-A345-B4C6-42AEDEA08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9485FC-7DAD-FC48-B5BD-DDB2CC24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26" y="797442"/>
            <a:ext cx="8984673" cy="8932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7138-E185-5F45-83BB-BF10692A6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9125" y="1825625"/>
            <a:ext cx="434694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0131-FD72-314B-A435-F7B1A18D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0CBEB-9133-A143-9F7C-D487A962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589F4-BA5A-6444-8882-E37D9969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70C32-7B94-4143-8371-01CA96E87D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739BEF-D14E-F44B-8FC8-BF861D50DE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006856" y="1825625"/>
            <a:ext cx="434694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759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D15D00D-A75E-DB4F-9A31-FBA11CF5EC1C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2192000" cy="686427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85857-43F8-AB45-9518-DB53B582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299" y="681036"/>
            <a:ext cx="88265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85A61-6D11-864F-875B-FB7C6EE91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7300" y="1825625"/>
            <a:ext cx="8826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268AF-4E6E-9345-B419-18CCA427C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69126" y="6383256"/>
            <a:ext cx="1995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46C7-FC4C-9446-954A-17083103DD3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881BB-D0C5-A04C-A7C1-B0430CCEB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5908" y="63832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1F17D-8E1D-A444-9A1D-4324ABF44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9754" y="6383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0C32-7B94-4143-8371-01CA96E87D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relaw.fiu.edu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91476-5DA1-2543-8851-F8CE8BB6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379" y="370581"/>
            <a:ext cx="8826500" cy="1009651"/>
          </a:xfrm>
        </p:spPr>
        <p:txBody>
          <a:bodyPr/>
          <a:lstStyle/>
          <a:p>
            <a:r>
              <a:rPr lang="en-US" dirty="0"/>
              <a:t>Pre-Law Advising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9A95-0B52-D94D-9A46-25A659A4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279" y="1264834"/>
            <a:ext cx="6832600" cy="4664327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4200" b="1" u="sng" dirty="0">
                <a:solidFill>
                  <a:schemeClr val="tx2"/>
                </a:solidFill>
              </a:rPr>
              <a:t>FIU Pre-Law Advisors</a:t>
            </a:r>
          </a:p>
          <a:p>
            <a:pPr lvl="1">
              <a:buClr>
                <a:srgbClr val="FFFFFF"/>
              </a:buClr>
              <a:defRPr/>
            </a:pPr>
            <a:r>
              <a:rPr lang="en-US" sz="4200" i="1" dirty="0">
                <a:solidFill>
                  <a:schemeClr val="tx2"/>
                </a:solidFill>
              </a:rPr>
              <a:t>Criminology and Criminal Justice </a:t>
            </a:r>
          </a:p>
          <a:p>
            <a:pPr lvl="1">
              <a:buClr>
                <a:srgbClr val="FFFFFF"/>
              </a:buClr>
              <a:defRPr/>
            </a:pPr>
            <a:r>
              <a:rPr lang="en-US" sz="4200" b="1" dirty="0">
                <a:solidFill>
                  <a:schemeClr val="tx2"/>
                </a:solidFill>
              </a:rPr>
              <a:t>Amanda Knapp </a:t>
            </a:r>
            <a:r>
              <a:rPr lang="en-US" sz="4200" dirty="0">
                <a:solidFill>
                  <a:schemeClr val="tx2"/>
                </a:solidFill>
              </a:rPr>
              <a:t>amknapp@fiu.edu </a:t>
            </a:r>
          </a:p>
          <a:p>
            <a:pPr lvl="1">
              <a:buClr>
                <a:srgbClr val="FFFFFF"/>
              </a:buClr>
              <a:defRPr/>
            </a:pPr>
            <a:endParaRPr lang="en-US" sz="4200" dirty="0">
              <a:solidFill>
                <a:schemeClr val="tx2"/>
              </a:solidFill>
            </a:endParaRPr>
          </a:p>
          <a:p>
            <a:pPr lvl="1">
              <a:buClr>
                <a:srgbClr val="FFFFFF"/>
              </a:buClr>
              <a:defRPr/>
            </a:pPr>
            <a:r>
              <a:rPr lang="en-US" sz="4200" i="1" dirty="0">
                <a:solidFill>
                  <a:schemeClr val="tx2"/>
                </a:solidFill>
              </a:rPr>
              <a:t>Politics and International Relations </a:t>
            </a:r>
          </a:p>
          <a:p>
            <a:pPr lvl="1">
              <a:buClr>
                <a:srgbClr val="FFFFFF"/>
              </a:buClr>
              <a:defRPr/>
            </a:pPr>
            <a:r>
              <a:rPr lang="en-US" sz="4200" b="1" dirty="0">
                <a:solidFill>
                  <a:schemeClr val="tx2"/>
                </a:solidFill>
              </a:rPr>
              <a:t>Yomaida Ortiz </a:t>
            </a:r>
            <a:r>
              <a:rPr lang="en-US" sz="4200" dirty="0">
                <a:solidFill>
                  <a:schemeClr val="tx2"/>
                </a:solidFill>
              </a:rPr>
              <a:t>yortizpo@fiu.edu</a:t>
            </a:r>
          </a:p>
          <a:p>
            <a:pPr marL="628650" lvl="1" indent="-171450">
              <a:buClr>
                <a:srgbClr val="FFFFFF"/>
              </a:buClr>
              <a:defRPr/>
            </a:pPr>
            <a:endParaRPr lang="en-US" sz="4200" dirty="0">
              <a:solidFill>
                <a:schemeClr val="tx2"/>
              </a:solidFill>
            </a:endParaRPr>
          </a:p>
          <a:p>
            <a:pPr marL="342900" lvl="0" indent="-342900">
              <a:buClr>
                <a:srgbClr val="FFFFFF"/>
              </a:buClr>
              <a:defRPr/>
            </a:pPr>
            <a:r>
              <a:rPr lang="en-US" sz="4200" dirty="0">
                <a:solidFill>
                  <a:schemeClr val="tx2"/>
                </a:solidFill>
              </a:rPr>
              <a:t>No single major prepares you for law school</a:t>
            </a:r>
          </a:p>
          <a:p>
            <a:pPr marL="342900" lvl="0" indent="-342900">
              <a:buClr>
                <a:srgbClr val="FFFFFF"/>
              </a:buClr>
              <a:defRPr/>
            </a:pPr>
            <a:r>
              <a:rPr lang="en-US" sz="4200" dirty="0">
                <a:solidFill>
                  <a:schemeClr val="tx2"/>
                </a:solidFill>
              </a:rPr>
              <a:t>Pre-Law is </a:t>
            </a:r>
            <a:r>
              <a:rPr lang="en-US" sz="4200" b="1" dirty="0">
                <a:solidFill>
                  <a:schemeClr val="tx2"/>
                </a:solidFill>
              </a:rPr>
              <a:t>not a major</a:t>
            </a:r>
            <a:r>
              <a:rPr lang="en-US" sz="4200" dirty="0">
                <a:solidFill>
                  <a:schemeClr val="tx2"/>
                </a:solidFill>
              </a:rPr>
              <a:t>; you should select a major that features the following:</a:t>
            </a:r>
          </a:p>
          <a:p>
            <a:pPr marL="1028700" lvl="1" indent="-342900">
              <a:buClr>
                <a:srgbClr val="FFFFFF"/>
              </a:buClr>
              <a:defRPr/>
            </a:pPr>
            <a:r>
              <a:rPr lang="en-US" sz="4200" i="1" dirty="0">
                <a:solidFill>
                  <a:schemeClr val="tx2"/>
                </a:solidFill>
              </a:rPr>
              <a:t>Advanced Reading &amp; Writing</a:t>
            </a:r>
          </a:p>
          <a:p>
            <a:pPr marL="1028700" lvl="1" indent="-342900">
              <a:buClr>
                <a:srgbClr val="FFFFFF"/>
              </a:buClr>
              <a:defRPr/>
            </a:pPr>
            <a:r>
              <a:rPr lang="en-US" sz="4200" i="1" dirty="0">
                <a:solidFill>
                  <a:schemeClr val="tx2"/>
                </a:solidFill>
              </a:rPr>
              <a:t>Logic Courses</a:t>
            </a:r>
          </a:p>
          <a:p>
            <a:pPr marL="1028700" lvl="1" indent="-342900">
              <a:buClr>
                <a:srgbClr val="FFFFFF"/>
              </a:buClr>
              <a:defRPr/>
            </a:pPr>
            <a:r>
              <a:rPr lang="en-US" sz="4200" i="1" dirty="0">
                <a:solidFill>
                  <a:schemeClr val="tx2"/>
                </a:solidFill>
              </a:rPr>
              <a:t>Research</a:t>
            </a:r>
          </a:p>
          <a:p>
            <a:pPr marL="1028700" lvl="1" indent="-342900">
              <a:buClr>
                <a:srgbClr val="FFFFFF"/>
              </a:buClr>
              <a:defRPr/>
            </a:pPr>
            <a:r>
              <a:rPr lang="en-US" sz="4200" i="1" dirty="0">
                <a:solidFill>
                  <a:schemeClr val="tx2"/>
                </a:solidFill>
              </a:rPr>
              <a:t>Public Speaking</a:t>
            </a:r>
          </a:p>
          <a:p>
            <a:pPr marL="1028700" lvl="1" indent="-342900">
              <a:buClr>
                <a:srgbClr val="FFFFFF"/>
              </a:buClr>
              <a:defRPr/>
            </a:pPr>
            <a:endParaRPr lang="en-US" sz="4200" i="1" dirty="0">
              <a:solidFill>
                <a:schemeClr val="tx2"/>
              </a:solidFill>
            </a:endParaRPr>
          </a:p>
          <a:p>
            <a:pPr lvl="1" indent="0">
              <a:buClr>
                <a:srgbClr val="FFFFFF"/>
              </a:buClr>
              <a:buNone/>
              <a:defRPr/>
            </a:pPr>
            <a:r>
              <a:rPr lang="en-US" sz="4200" u="sng" dirty="0">
                <a:hlinkClick r:id="rId2"/>
              </a:rPr>
              <a:t>http://prelaw.fiu.edu/</a:t>
            </a:r>
            <a:endParaRPr lang="en-US" sz="4200" dirty="0"/>
          </a:p>
          <a:p>
            <a:pPr lvl="1" indent="0">
              <a:buClr>
                <a:srgbClr val="FFFFFF"/>
              </a:buClr>
              <a:buNone/>
              <a:defRPr/>
            </a:pPr>
            <a:endParaRPr lang="en-US" sz="42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close up of a scale&#10;&#10;Description automatically generated">
            <a:extLst>
              <a:ext uri="{FF2B5EF4-FFF2-40B4-BE49-F238E27FC236}">
                <a16:creationId xmlns:a16="http://schemas.microsoft.com/office/drawing/2014/main" id="{24C68565-9C08-4EF6-9313-DCFDC31079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168" y="4587408"/>
            <a:ext cx="1524940" cy="1435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F1CC69-B8F2-491C-BEFE-DEACD8010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70" y="1264835"/>
            <a:ext cx="2438611" cy="164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5C03B5-74C1-4795-8040-8353EAC44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770" y="2910898"/>
            <a:ext cx="2438611" cy="1341236"/>
          </a:xfrm>
          <a:prstGeom prst="rect">
            <a:avLst/>
          </a:prstGeom>
        </p:spPr>
      </p:pic>
      <p:pic>
        <p:nvPicPr>
          <p:cNvPr id="7" name="Picture 6" descr="https://gallery.mailchimp.com/2b1fd51c26f6fb67dfb0d99c1/images/c6a2d29a-feef-4fc5-9604-8a61092d01e5.png">
            <a:extLst>
              <a:ext uri="{FF2B5EF4-FFF2-40B4-BE49-F238E27FC236}">
                <a16:creationId xmlns:a16="http://schemas.microsoft.com/office/drawing/2014/main" id="{6A556ABE-9184-4D10-BBF3-B20D690CF7D8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03" y="4190877"/>
            <a:ext cx="2401143" cy="1402288"/>
          </a:xfrm>
          <a:prstGeom prst="rect">
            <a:avLst/>
          </a:prstGeom>
          <a:noFill/>
          <a:ln w="1905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8673733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1F3E"/>
      </a:accent1>
      <a:accent2>
        <a:srgbClr val="C4960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68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1_Office Theme</vt:lpstr>
      <vt:lpstr>Pre-Law Advising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Pre-Law Advising</dc:title>
  <dc:creator>Jennifer Sheran</dc:creator>
  <cp:lastModifiedBy>Jennifer Sheran</cp:lastModifiedBy>
  <cp:revision>3</cp:revision>
  <dcterms:created xsi:type="dcterms:W3CDTF">2020-04-23T15:58:01Z</dcterms:created>
  <dcterms:modified xsi:type="dcterms:W3CDTF">2020-04-23T17:48:01Z</dcterms:modified>
</cp:coreProperties>
</file>